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3" r:id="rId1"/>
  </p:sldMasterIdLst>
  <p:sldIdLst>
    <p:sldId id="256" r:id="rId2"/>
    <p:sldId id="257" r:id="rId3"/>
    <p:sldId id="258" r:id="rId4"/>
    <p:sldId id="259" r:id="rId5"/>
    <p:sldId id="260" r:id="rId6"/>
    <p:sldId id="261" r:id="rId7"/>
    <p:sldId id="262" r:id="rId8"/>
    <p:sldId id="263" r:id="rId9"/>
    <p:sldId id="264" r:id="rId10"/>
    <p:sldId id="265"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59" autoAdjust="0"/>
    <p:restoredTop sz="94660"/>
  </p:normalViewPr>
  <p:slideViewPr>
    <p:cSldViewPr snapToGrid="0">
      <p:cViewPr varScale="1">
        <p:scale>
          <a:sx n="74" d="100"/>
          <a:sy n="74" d="100"/>
        </p:scale>
        <p:origin x="-420"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78ABE3C1-DBE1-495D-B57B-2849774B866A}" type="datetimeFigureOut">
              <a:rPr lang="en-US" smtClean="0"/>
              <a:t>7/14/2015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
        <p:nvSpPr>
          <p:cNvPr id="13" name="Rectangle 12"/>
          <p:cNvSpPr/>
          <p:nvPr/>
        </p:nvSpPr>
        <p:spPr>
          <a:xfrm>
            <a:off x="0" y="-1"/>
            <a:ext cx="12192000" cy="4572001"/>
          </a:xfrm>
          <a:prstGeom prst="rect">
            <a:avLst/>
          </a:prstGeom>
          <a:blipFill dpi="0" rotWithShape="1">
            <a:blip r:embed="rId2">
              <a:duotone>
                <a:schemeClr val="accent1">
                  <a:shade val="45000"/>
                  <a:satMod val="135000"/>
                </a:schemeClr>
                <a:prstClr val="white"/>
              </a:duotone>
            </a:blip>
            <a:srcRect/>
            <a:tile tx="25400" ty="6350" sx="71000" sy="71000" flip="none" algn="tl"/>
          </a:blip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4" name="Straight Connector 13"/>
          <p:cNvCxnSpPr/>
          <p:nvPr/>
        </p:nvCxnSpPr>
        <p:spPr>
          <a:xfrm flipV="1">
            <a:off x="838684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07159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FA3F48C-C7C6-4055-9F49-3777875E72AE}" type="datetimeFigureOut">
              <a:rPr lang="en-US" smtClean="0"/>
              <a:t>7/14/2015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3699243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178E61D-D431-422C-9764-11DAFE33AB63}" type="datetimeFigureOut">
              <a:rPr lang="en-US" smtClean="0"/>
              <a:t>7/14/2015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4272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DE42F4-6EEF-4EF7-8ED4-2208F0F89A08}" type="datetimeFigureOut">
              <a:rPr lang="en-US" smtClean="0"/>
              <a:t>7/14/2015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272151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0578ACC-22D6-47C1-A373-4FD133E34F3C}" type="datetimeFigureOut">
              <a:rPr lang="en-US" smtClean="0"/>
              <a:t>7/14/2015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
        <p:nvSpPr>
          <p:cNvPr id="10" name="Rectangle 9"/>
          <p:cNvSpPr/>
          <p:nvPr/>
        </p:nvSpPr>
        <p:spPr>
          <a:xfrm>
            <a:off x="0" y="-1"/>
            <a:ext cx="12192000" cy="4572000"/>
          </a:xfrm>
          <a:prstGeom prst="rect">
            <a:avLst/>
          </a:prstGeom>
          <a:blipFill dpi="0" rotWithShape="1">
            <a:blip r:embed="rId2">
              <a:duotone>
                <a:schemeClr val="accent3">
                  <a:shade val="45000"/>
                  <a:satMod val="135000"/>
                </a:schemeClr>
                <a:prstClr val="white"/>
              </a:duotone>
            </a:blip>
            <a:srcRect/>
            <a:tile tx="25400" ty="6350" sx="71000" sy="71000" flip="none" algn="tl"/>
          </a:blip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2601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E5A6C69-6797-4E8A-BF37-F2C3751466E9}" type="datetimeFigureOut">
              <a:rPr lang="en-US" smtClean="0"/>
              <a:t>7/14/2015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592090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82014A1-A632-4878-A0D3-F52BA7563730}" type="datetimeFigureOut">
              <a:rPr lang="en-US" smtClean="0"/>
              <a:t>7/14/2015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4846772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E99F462-093F-4566-844B-4C71F2739DA5}" type="datetimeFigureOut">
              <a:rPr lang="en-US" smtClean="0"/>
              <a:t>7/14/2015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177169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24A7AC-904D-4781-85BA-7D10C17ED021}" type="datetimeFigureOut">
              <a:rPr lang="en-US" smtClean="0"/>
              <a:t>7/14/2015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61622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31444B-B92B-4E27-8C94-BB93EAF5CB18}" type="datetimeFigureOut">
              <a:rPr lang="en-US" smtClean="0"/>
              <a:t>7/14/2015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221357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3EFA5E-FA76-400D-B3DC-F0BA90E6D107}" type="datetimeFigureOut">
              <a:rPr lang="en-US" smtClean="0"/>
              <a:t>7/14/2015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8185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D6E9DEC-419B-4CC5-A080-3B06BD5A8291}" type="datetimeFigureOut">
              <a:rPr lang="en-US" smtClean="0"/>
              <a:t>7/14/2015</a:t>
            </a:fld>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6D22F896-40B5-4ADD-8801-0D06FADFA095}" type="slidenum">
              <a:rPr lang="en-US" smtClean="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8239501"/>
      </p:ext>
    </p:extLst>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hf sldNum="0" hdr="0" ftr="0" dt="0"/>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Supreme Court of the United States</a:t>
            </a:r>
            <a:endParaRPr lang="en-US" dirty="0"/>
          </a:p>
        </p:txBody>
      </p:sp>
      <p:sp>
        <p:nvSpPr>
          <p:cNvPr id="3" name="Subtitle 2"/>
          <p:cNvSpPr>
            <a:spLocks noGrp="1"/>
          </p:cNvSpPr>
          <p:nvPr>
            <p:ph type="subTitle" idx="1"/>
          </p:nvPr>
        </p:nvSpPr>
        <p:spPr/>
        <p:txBody>
          <a:bodyPr/>
          <a:lstStyle/>
          <a:p>
            <a:r>
              <a:rPr lang="en-US" dirty="0" smtClean="0"/>
              <a:t>Guided Reading Activity Answers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7006" y="0"/>
            <a:ext cx="4455017" cy="4455017"/>
          </a:xfrm>
          <a:prstGeom prst="rect">
            <a:avLst/>
          </a:prstGeom>
        </p:spPr>
      </p:pic>
    </p:spTree>
    <p:extLst>
      <p:ext uri="{BB962C8B-B14F-4D97-AF65-F5344CB8AC3E}">
        <p14:creationId xmlns:p14="http://schemas.microsoft.com/office/powerpoint/2010/main" val="27939369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Marbury V. Madison (1803)</a:t>
            </a:r>
            <a:endParaRPr lang="en-US" dirty="0"/>
          </a:p>
        </p:txBody>
      </p:sp>
      <p:sp>
        <p:nvSpPr>
          <p:cNvPr id="3" name="Content Placeholder 2"/>
          <p:cNvSpPr>
            <a:spLocks noGrp="1"/>
          </p:cNvSpPr>
          <p:nvPr>
            <p:ph sz="half" idx="1"/>
          </p:nvPr>
        </p:nvSpPr>
        <p:spPr/>
        <p:txBody>
          <a:bodyPr/>
          <a:lstStyle/>
          <a:p>
            <a:r>
              <a:rPr lang="en-US" dirty="0" smtClean="0"/>
              <a:t>It was this Supreme Court decision in which Suprem</a:t>
            </a:r>
            <a:r>
              <a:rPr lang="en-US" dirty="0" smtClean="0"/>
              <a:t>e Court justice John Marshall first asserted the right of judicial review.  </a:t>
            </a:r>
          </a:p>
          <a:p>
            <a:r>
              <a:rPr lang="en-US" dirty="0" smtClean="0"/>
              <a:t>The decision actually resolved a major problem in the federal system.  States had hypothesized that they may be able to simply nullify laws they considered unconstitutional – a system that would have led to confusion and anarchy.  Now, the Supreme Court set a new precedent, and expanded its role.</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26402" y="528034"/>
            <a:ext cx="4807519" cy="5962918"/>
          </a:xfrm>
        </p:spPr>
      </p:pic>
    </p:spTree>
    <p:extLst>
      <p:ext uri="{BB962C8B-B14F-4D97-AF65-F5344CB8AC3E}">
        <p14:creationId xmlns:p14="http://schemas.microsoft.com/office/powerpoint/2010/main" val="19845955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Fdr’s</a:t>
            </a:r>
            <a:r>
              <a:rPr lang="en-US" dirty="0" smtClean="0"/>
              <a:t> court packing plan</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115462" y="354169"/>
            <a:ext cx="4539918" cy="6029012"/>
          </a:xfrm>
        </p:spPr>
      </p:pic>
      <p:sp>
        <p:nvSpPr>
          <p:cNvPr id="4" name="Content Placeholder 3"/>
          <p:cNvSpPr>
            <a:spLocks noGrp="1"/>
          </p:cNvSpPr>
          <p:nvPr>
            <p:ph sz="half" idx="2"/>
          </p:nvPr>
        </p:nvSpPr>
        <p:spPr>
          <a:xfrm>
            <a:off x="1211258" y="2002665"/>
            <a:ext cx="4754880" cy="4023360"/>
          </a:xfrm>
        </p:spPr>
        <p:txBody>
          <a:bodyPr/>
          <a:lstStyle/>
          <a:p>
            <a:r>
              <a:rPr lang="en-US" dirty="0" smtClean="0"/>
              <a:t>After a series of his laws were rule unconstitutional, Franklin Delano Roosevelt attempted to increase the size of the Suprem</a:t>
            </a:r>
            <a:r>
              <a:rPr lang="en-US" dirty="0" smtClean="0"/>
              <a:t>e Court.</a:t>
            </a:r>
          </a:p>
          <a:p>
            <a:r>
              <a:rPr lang="en-US" dirty="0" smtClean="0"/>
              <a:t>The move was not completely unprecedented.  The Supreme Court had started our at 6 justices; later it expanded to nine in the 1860s. </a:t>
            </a:r>
            <a:endParaRPr lang="en-US" dirty="0"/>
          </a:p>
        </p:txBody>
      </p:sp>
    </p:spTree>
    <p:extLst>
      <p:ext uri="{BB962C8B-B14F-4D97-AF65-F5344CB8AC3E}">
        <p14:creationId xmlns:p14="http://schemas.microsoft.com/office/powerpoint/2010/main" val="21454784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FDR’s Supreme Court?</a:t>
            </a:r>
            <a:endParaRPr lang="en-US" dirty="0"/>
          </a:p>
        </p:txBody>
      </p:sp>
      <p:sp>
        <p:nvSpPr>
          <p:cNvPr id="3" name="Content Placeholder 2"/>
          <p:cNvSpPr>
            <a:spLocks noGrp="1"/>
          </p:cNvSpPr>
          <p:nvPr>
            <p:ph sz="half" idx="1"/>
          </p:nvPr>
        </p:nvSpPr>
        <p:spPr/>
        <p:txBody>
          <a:bodyPr>
            <a:normAutofit lnSpcReduction="10000"/>
          </a:bodyPr>
          <a:lstStyle/>
          <a:p>
            <a:r>
              <a:rPr lang="en-US" dirty="0" smtClean="0"/>
              <a:t>After a series of his New Deal programs were ruled unconstitutional, FDR suggested that the size of the Supreme Court should be increased from 9 justices to 15 justices.  Of  course, he would get to select the six new justices, and he intended to nominate men that would support his New Deal government programs.  </a:t>
            </a:r>
          </a:p>
          <a:p>
            <a:r>
              <a:rPr lang="en-US" dirty="0" smtClean="0"/>
              <a:t>With a new Supreme Court, plans like the National Recovery Administration and the Agricultural Adjustment Act might be ruled constitutional. </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668133" y="585216"/>
            <a:ext cx="4834044" cy="5723509"/>
          </a:xfrm>
        </p:spPr>
      </p:pic>
    </p:spTree>
    <p:extLst>
      <p:ext uri="{BB962C8B-B14F-4D97-AF65-F5344CB8AC3E}">
        <p14:creationId xmlns:p14="http://schemas.microsoft.com/office/powerpoint/2010/main" val="31692978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2885" y="585216"/>
            <a:ext cx="10315977" cy="1499616"/>
          </a:xfrm>
        </p:spPr>
        <p:txBody>
          <a:bodyPr/>
          <a:lstStyle/>
          <a:p>
            <a:r>
              <a:rPr lang="en-US" dirty="0" smtClean="0"/>
              <a:t>American outrage at the Court packing plan</a:t>
            </a:r>
            <a:endParaRPr lang="en-US" dirty="0"/>
          </a:p>
        </p:txBody>
      </p:sp>
      <p:sp>
        <p:nvSpPr>
          <p:cNvPr id="3" name="Content Placeholder 2"/>
          <p:cNvSpPr>
            <a:spLocks noGrp="1"/>
          </p:cNvSpPr>
          <p:nvPr>
            <p:ph sz="half" idx="1"/>
          </p:nvPr>
        </p:nvSpPr>
        <p:spPr/>
        <p:txBody>
          <a:bodyPr/>
          <a:lstStyle/>
          <a:p>
            <a:r>
              <a:rPr lang="en-US" dirty="0" smtClean="0"/>
              <a:t>Americans loved FDR, who had guided the nation through some very difficult times; however, they loved th</a:t>
            </a:r>
            <a:r>
              <a:rPr lang="en-US" dirty="0" smtClean="0"/>
              <a:t>e separation of powers and the system of checks and balances in the Supreme Court even more.</a:t>
            </a:r>
          </a:p>
          <a:p>
            <a:r>
              <a:rPr lang="en-US" dirty="0" smtClean="0"/>
              <a:t>Outraged at the mere suggestion of his plan, American voters made it clear to Congress and th</a:t>
            </a:r>
            <a:r>
              <a:rPr lang="en-US" dirty="0" smtClean="0"/>
              <a:t>e President that the plan must be removed.  And they got their way.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50084" y="1732208"/>
            <a:ext cx="4303019" cy="4807844"/>
          </a:xfrm>
        </p:spPr>
      </p:pic>
    </p:spTree>
    <p:extLst>
      <p:ext uri="{BB962C8B-B14F-4D97-AF65-F5344CB8AC3E}">
        <p14:creationId xmlns:p14="http://schemas.microsoft.com/office/powerpoint/2010/main" val="20256277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948672" cy="1499616"/>
          </a:xfrm>
        </p:spPr>
        <p:txBody>
          <a:bodyPr/>
          <a:lstStyle/>
          <a:p>
            <a:r>
              <a:rPr lang="en-US" dirty="0" smtClean="0"/>
              <a:t>Original Jurisdiction of the Supreme Court</a:t>
            </a:r>
            <a:endParaRPr lang="en-US" dirty="0"/>
          </a:p>
        </p:txBody>
      </p:sp>
      <p:sp>
        <p:nvSpPr>
          <p:cNvPr id="3" name="Content Placeholder 2"/>
          <p:cNvSpPr>
            <a:spLocks noGrp="1"/>
          </p:cNvSpPr>
          <p:nvPr>
            <p:ph sz="half" idx="1"/>
          </p:nvPr>
        </p:nvSpPr>
        <p:spPr>
          <a:xfrm>
            <a:off x="811369" y="2292438"/>
            <a:ext cx="3734873" cy="4016921"/>
          </a:xfrm>
        </p:spPr>
        <p:txBody>
          <a:bodyPr/>
          <a:lstStyle/>
          <a:p>
            <a:r>
              <a:rPr lang="en-US" dirty="0" smtClean="0"/>
              <a:t>The Supreme Court has original jurisdiction in a small minority of cases, including: </a:t>
            </a:r>
          </a:p>
          <a:p>
            <a:r>
              <a:rPr lang="en-US" dirty="0" smtClean="0"/>
              <a:t>1. Cases where a state or a number of states are a party to the suit. </a:t>
            </a:r>
          </a:p>
          <a:p>
            <a:r>
              <a:rPr lang="en-US" dirty="0" smtClean="0"/>
              <a:t>2.  cases affecting ambassadors, public ministers, and consuls.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96074" y="2227461"/>
            <a:ext cx="7266689" cy="4083187"/>
          </a:xfrm>
        </p:spPr>
      </p:pic>
    </p:spTree>
    <p:extLst>
      <p:ext uri="{BB962C8B-B14F-4D97-AF65-F5344CB8AC3E}">
        <p14:creationId xmlns:p14="http://schemas.microsoft.com/office/powerpoint/2010/main" val="22891376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 8000 cases appealed, but only a few hundred are accepted each year…</a:t>
            </a:r>
            <a:endParaRPr lang="en-US" dirty="0"/>
          </a:p>
        </p:txBody>
      </p:sp>
      <p:sp>
        <p:nvSpPr>
          <p:cNvPr id="3" name="Content Placeholder 2"/>
          <p:cNvSpPr>
            <a:spLocks noGrp="1"/>
          </p:cNvSpPr>
          <p:nvPr>
            <p:ph sz="half" idx="1"/>
          </p:nvPr>
        </p:nvSpPr>
        <p:spPr>
          <a:xfrm>
            <a:off x="1024126" y="2472744"/>
            <a:ext cx="5556977" cy="3836616"/>
          </a:xfrm>
        </p:spPr>
        <p:txBody>
          <a:bodyPr/>
          <a:lstStyle/>
          <a:p>
            <a:r>
              <a:rPr lang="en-US" dirty="0" smtClean="0"/>
              <a:t>The Supreme Court doesn’t have time to listen to every case which is appealed to them; however, they try to select the most controversial and difficult cases and listen to as many as possible each year.  Their workload is heavy; yet, the vast majority of cases are simply sent back to the federal courts from which they were appealed.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014090" y="1848119"/>
            <a:ext cx="3499474" cy="4629955"/>
          </a:xfrm>
        </p:spPr>
      </p:pic>
    </p:spTree>
    <p:extLst>
      <p:ext uri="{BB962C8B-B14F-4D97-AF65-F5344CB8AC3E}">
        <p14:creationId xmlns:p14="http://schemas.microsoft.com/office/powerpoint/2010/main" val="4921591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writ of certiorari</a:t>
            </a:r>
            <a:endParaRPr lang="en-US" dirty="0"/>
          </a:p>
        </p:txBody>
      </p:sp>
      <p:sp>
        <p:nvSpPr>
          <p:cNvPr id="3" name="Content Placeholder 2"/>
          <p:cNvSpPr>
            <a:spLocks noGrp="1"/>
          </p:cNvSpPr>
          <p:nvPr>
            <p:ph sz="half" idx="1"/>
          </p:nvPr>
        </p:nvSpPr>
        <p:spPr/>
        <p:txBody>
          <a:bodyPr/>
          <a:lstStyle/>
          <a:p>
            <a:r>
              <a:rPr lang="en-US" dirty="0" smtClean="0"/>
              <a:t>The writ of certiorari is a written request from the court to send up the records from the lower court for their review.  Anyone can ask for a case to be reviewed; however, the Court usually only grants “cert” to a few cases – most of which raise some important aspect of Constitutional law or some difficulty in the interpretation of a statute.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334486" y="520114"/>
            <a:ext cx="3625435" cy="5827248"/>
          </a:xfrm>
        </p:spPr>
      </p:pic>
    </p:spTree>
    <p:extLst>
      <p:ext uri="{BB962C8B-B14F-4D97-AF65-F5344CB8AC3E}">
        <p14:creationId xmlns:p14="http://schemas.microsoft.com/office/powerpoint/2010/main" val="27951631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Oral arguments</a:t>
            </a:r>
            <a:endParaRPr lang="en-US" dirty="0"/>
          </a:p>
        </p:txBody>
      </p:sp>
      <p:sp>
        <p:nvSpPr>
          <p:cNvPr id="3" name="Content Placeholder 2"/>
          <p:cNvSpPr>
            <a:spLocks noGrp="1"/>
          </p:cNvSpPr>
          <p:nvPr>
            <p:ph sz="half" idx="1"/>
          </p:nvPr>
        </p:nvSpPr>
        <p:spPr/>
        <p:txBody>
          <a:bodyPr/>
          <a:lstStyle/>
          <a:p>
            <a:r>
              <a:rPr lang="en-US" dirty="0" smtClean="0"/>
              <a:t>Oral arguments are the actual presentations given by lawyers to the Supreme Court.  In general, these arguments are limited to around thirty minutes, and they must address every aspect of the constitutionality which has brought the case forward.  The lawyers must anticipate what questions the Justices of the Supreme Court might ask, and answer their objections in advance if possible.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53647" y="1753293"/>
            <a:ext cx="5379457" cy="3655834"/>
          </a:xfrm>
        </p:spPr>
      </p:pic>
    </p:spTree>
    <p:extLst>
      <p:ext uri="{BB962C8B-B14F-4D97-AF65-F5344CB8AC3E}">
        <p14:creationId xmlns:p14="http://schemas.microsoft.com/office/powerpoint/2010/main" val="21383523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presentations – and interruptions!</a:t>
            </a:r>
            <a:endParaRPr lang="en-US" dirty="0"/>
          </a:p>
        </p:txBody>
      </p:sp>
      <p:sp>
        <p:nvSpPr>
          <p:cNvPr id="3" name="Content Placeholder 2"/>
          <p:cNvSpPr>
            <a:spLocks noGrp="1"/>
          </p:cNvSpPr>
          <p:nvPr>
            <p:ph sz="half" idx="1"/>
          </p:nvPr>
        </p:nvSpPr>
        <p:spPr/>
        <p:txBody>
          <a:bodyPr/>
          <a:lstStyle/>
          <a:p>
            <a:r>
              <a:rPr lang="en-US" dirty="0" smtClean="0"/>
              <a:t>Already limited to just thirty minutes to argue their case, the lawyers before the Supreme Court must also contend with another problem: the nine justices of the Supreme Court spend the entire time badgering them with questions – and sometimes interrupt repeatedly in order to present their own opinions about he case.  This makes arguments very, very difficult!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02516" y="2162377"/>
            <a:ext cx="5752053" cy="4199786"/>
          </a:xfrm>
        </p:spPr>
      </p:pic>
    </p:spTree>
    <p:extLst>
      <p:ext uri="{BB962C8B-B14F-4D97-AF65-F5344CB8AC3E}">
        <p14:creationId xmlns:p14="http://schemas.microsoft.com/office/powerpoint/2010/main" val="38878854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8971" y="569451"/>
            <a:ext cx="9720072" cy="1499616"/>
          </a:xfrm>
        </p:spPr>
        <p:txBody>
          <a:bodyPr/>
          <a:lstStyle/>
          <a:p>
            <a:r>
              <a:rPr lang="en-US" dirty="0" smtClean="0"/>
              <a:t>Briefs before the court</a:t>
            </a:r>
            <a:endParaRPr lang="en-US" dirty="0"/>
          </a:p>
        </p:txBody>
      </p:sp>
      <p:sp>
        <p:nvSpPr>
          <p:cNvPr id="3" name="Content Placeholder 2"/>
          <p:cNvSpPr>
            <a:spLocks noGrp="1"/>
          </p:cNvSpPr>
          <p:nvPr>
            <p:ph sz="half" idx="1"/>
          </p:nvPr>
        </p:nvSpPr>
        <p:spPr/>
        <p:txBody>
          <a:bodyPr/>
          <a:lstStyle/>
          <a:p>
            <a:r>
              <a:rPr lang="en-US" dirty="0" smtClean="0"/>
              <a:t>Because the argumentation is so compressed, both sides will send the court briefs – summaries which describe their perspective on the law, the Constitutional issues which are at stake, and their </a:t>
            </a:r>
            <a:r>
              <a:rPr lang="en-US" dirty="0" smtClean="0"/>
              <a:t>own interpretation of what the Court should do.  The Court reads the briefs; however, they are not necessarily influenced by them.  </a:t>
            </a:r>
            <a:endParaRPr lang="en-US" dirty="0"/>
          </a:p>
        </p:txBody>
      </p:sp>
      <p:pic>
        <p:nvPicPr>
          <p:cNvPr id="4" name="Content Placeholder 3"/>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89638" y="1724741"/>
            <a:ext cx="5645314" cy="4444035"/>
          </a:xfrm>
        </p:spPr>
      </p:pic>
    </p:spTree>
    <p:extLst>
      <p:ext uri="{BB962C8B-B14F-4D97-AF65-F5344CB8AC3E}">
        <p14:creationId xmlns:p14="http://schemas.microsoft.com/office/powerpoint/2010/main" val="34462160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Judicial Restraint</a:t>
            </a:r>
            <a:endParaRPr lang="en-US" dirty="0"/>
          </a:p>
        </p:txBody>
      </p:sp>
      <p:sp>
        <p:nvSpPr>
          <p:cNvPr id="6" name="Text Placeholder 5"/>
          <p:cNvSpPr>
            <a:spLocks noGrp="1"/>
          </p:cNvSpPr>
          <p:nvPr>
            <p:ph type="body" sz="half" idx="2"/>
          </p:nvPr>
        </p:nvSpPr>
        <p:spPr>
          <a:xfrm>
            <a:off x="680321" y="1764406"/>
            <a:ext cx="4900671" cy="4715222"/>
          </a:xfrm>
        </p:spPr>
        <p:txBody>
          <a:bodyPr>
            <a:noAutofit/>
          </a:bodyPr>
          <a:lstStyle/>
          <a:p>
            <a:r>
              <a:rPr lang="en-US" sz="2400" dirty="0" smtClean="0"/>
              <a:t>Judicial restraint is the practice of interpreting the limits of power under the Constitution strictly.  Judges who believe in judicial restraint would say that you should interpret the constitution exactly as it is written and pay careful attention to the precedents set by previous justices.  They oppose the idea of “interpreting” the Constitution to reflect the times in which we live. </a:t>
            </a:r>
            <a:endParaRPr lang="en-US" sz="2400" dirty="0"/>
          </a:p>
        </p:txBody>
      </p:sp>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66808" y="1294853"/>
            <a:ext cx="5184775" cy="5184775"/>
          </a:xfrm>
        </p:spPr>
      </p:pic>
    </p:spTree>
    <p:extLst>
      <p:ext uri="{BB962C8B-B14F-4D97-AF65-F5344CB8AC3E}">
        <p14:creationId xmlns:p14="http://schemas.microsoft.com/office/powerpoint/2010/main" val="9455586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Amicus curiae</a:t>
            </a:r>
            <a:r>
              <a:rPr lang="en-US" dirty="0" smtClean="0"/>
              <a:t> briefs</a:t>
            </a:r>
            <a:endParaRPr lang="en-US" dirty="0"/>
          </a:p>
        </p:txBody>
      </p:sp>
      <p:sp>
        <p:nvSpPr>
          <p:cNvPr id="3" name="Content Placeholder 2"/>
          <p:cNvSpPr>
            <a:spLocks noGrp="1"/>
          </p:cNvSpPr>
          <p:nvPr>
            <p:ph sz="half" idx="1"/>
          </p:nvPr>
        </p:nvSpPr>
        <p:spPr/>
        <p:txBody>
          <a:bodyPr/>
          <a:lstStyle/>
          <a:p>
            <a:r>
              <a:rPr lang="en-US" dirty="0" smtClean="0"/>
              <a:t>Outside parties who feel like the Supreme Court’s ruling in a given case may also submit amicus curiae briefs.  These are written appeals which articulate their own perspective on the constitutional issue at stake.  Again, the Court can read over these documents critically, without being forced to base their decisions on the merits of the arguments presented.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73766" y="522719"/>
            <a:ext cx="4099034" cy="5937489"/>
          </a:xfrm>
        </p:spPr>
      </p:pic>
    </p:spTree>
    <p:extLst>
      <p:ext uri="{BB962C8B-B14F-4D97-AF65-F5344CB8AC3E}">
        <p14:creationId xmlns:p14="http://schemas.microsoft.com/office/powerpoint/2010/main" val="35746791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Supreme Court In conference</a:t>
            </a:r>
            <a:endParaRPr lang="en-US" dirty="0"/>
          </a:p>
        </p:txBody>
      </p:sp>
      <p:sp>
        <p:nvSpPr>
          <p:cNvPr id="3" name="Content Placeholder 2"/>
          <p:cNvSpPr>
            <a:spLocks noGrp="1"/>
          </p:cNvSpPr>
          <p:nvPr>
            <p:ph sz="half" idx="1"/>
          </p:nvPr>
        </p:nvSpPr>
        <p:spPr>
          <a:xfrm>
            <a:off x="1024127" y="2286000"/>
            <a:ext cx="2917252" cy="4023360"/>
          </a:xfrm>
        </p:spPr>
        <p:txBody>
          <a:bodyPr/>
          <a:lstStyle/>
          <a:p>
            <a:r>
              <a:rPr lang="en-US" dirty="0" smtClean="0"/>
              <a:t>Recently, the discussions of the Supreme Court have gotten pretty heated, it would seem.  On the current court, there are four very conservative justices and four very liberal ones, with moderate justice Anthony Kennedy in the middle.  There are plenty of 5-4 rulings theses days.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24939" y="2286000"/>
            <a:ext cx="7162386" cy="4032603"/>
          </a:xfrm>
        </p:spPr>
      </p:pic>
    </p:spTree>
    <p:extLst>
      <p:ext uri="{BB962C8B-B14F-4D97-AF65-F5344CB8AC3E}">
        <p14:creationId xmlns:p14="http://schemas.microsoft.com/office/powerpoint/2010/main" val="19194260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Majority decision</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45381" y="1734207"/>
            <a:ext cx="6039203" cy="4575153"/>
          </a:xfrm>
        </p:spPr>
      </p:pic>
      <p:sp>
        <p:nvSpPr>
          <p:cNvPr id="4" name="Content Placeholder 3"/>
          <p:cNvSpPr>
            <a:spLocks noGrp="1"/>
          </p:cNvSpPr>
          <p:nvPr>
            <p:ph sz="half" idx="2"/>
          </p:nvPr>
        </p:nvSpPr>
        <p:spPr>
          <a:xfrm>
            <a:off x="7063331" y="1734207"/>
            <a:ext cx="4754880" cy="4575153"/>
          </a:xfrm>
        </p:spPr>
        <p:txBody>
          <a:bodyPr>
            <a:normAutofit lnSpcReduction="10000"/>
          </a:bodyPr>
          <a:lstStyle/>
          <a:p>
            <a:r>
              <a:rPr lang="en-US" dirty="0" smtClean="0"/>
              <a:t>The majority of the justices speak with a unified voice in presenting the majority decision.  Usually, one justice will write the opinion for the entire group, explaining why they voted in the way that they chose to.  </a:t>
            </a:r>
            <a:r>
              <a:rPr lang="en-US" dirty="0" smtClean="0"/>
              <a:t>In the recent Affordable Care Act (Obamacare) case, Chief Justice John Roberts – no fan of the President – voted to uphold the law.  He explained why in his majority decision – an opinion that he wrote.  Basically, he stated that Obamacare was constitutional not because it promoted the general welfare by helping Americans, but rather, because Congress had the power to tax…</a:t>
            </a:r>
            <a:endParaRPr lang="en-US" dirty="0"/>
          </a:p>
        </p:txBody>
      </p:sp>
    </p:spTree>
    <p:extLst>
      <p:ext uri="{BB962C8B-B14F-4D97-AF65-F5344CB8AC3E}">
        <p14:creationId xmlns:p14="http://schemas.microsoft.com/office/powerpoint/2010/main" val="28512394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Concurring decisions – Agreeing, sort of?</a:t>
            </a:r>
            <a:endParaRPr lang="en-US" dirty="0"/>
          </a:p>
        </p:txBody>
      </p:sp>
      <p:sp>
        <p:nvSpPr>
          <p:cNvPr id="3" name="Content Placeholder 2"/>
          <p:cNvSpPr>
            <a:spLocks noGrp="1"/>
          </p:cNvSpPr>
          <p:nvPr>
            <p:ph sz="half" idx="1"/>
          </p:nvPr>
        </p:nvSpPr>
        <p:spPr>
          <a:xfrm>
            <a:off x="1024127" y="1828800"/>
            <a:ext cx="4383445" cy="4480560"/>
          </a:xfrm>
        </p:spPr>
        <p:txBody>
          <a:bodyPr/>
          <a:lstStyle/>
          <a:p>
            <a:r>
              <a:rPr lang="en-US" dirty="0" smtClean="0"/>
              <a:t>Sometimes, a justice who supports the majority does so for a slightly different reason.  In the Obamacare decision, five justices voted to uphold th</a:t>
            </a:r>
            <a:r>
              <a:rPr lang="en-US" dirty="0" smtClean="0"/>
              <a:t>e law, but not for the exact same reasons.  Hence, concurring decisions were presented.  </a:t>
            </a:r>
          </a:p>
          <a:p>
            <a:r>
              <a:rPr lang="en-US" dirty="0" smtClean="0"/>
              <a:t>Some justices believed the ACA was fair because of the Congress’ power to tax; others believed that the ACA was for the general welfare.</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725329" y="1828800"/>
            <a:ext cx="6209235" cy="4701277"/>
          </a:xfrm>
        </p:spPr>
      </p:pic>
    </p:spTree>
    <p:extLst>
      <p:ext uri="{BB962C8B-B14F-4D97-AF65-F5344CB8AC3E}">
        <p14:creationId xmlns:p14="http://schemas.microsoft.com/office/powerpoint/2010/main" val="35891193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Dissenting Opinion</a:t>
            </a:r>
            <a:endParaRPr lang="en-US" dirty="0"/>
          </a:p>
        </p:txBody>
      </p:sp>
      <p:sp>
        <p:nvSpPr>
          <p:cNvPr id="3" name="Content Placeholder 2"/>
          <p:cNvSpPr>
            <a:spLocks noGrp="1"/>
          </p:cNvSpPr>
          <p:nvPr>
            <p:ph sz="half" idx="1"/>
          </p:nvPr>
        </p:nvSpPr>
        <p:spPr>
          <a:xfrm>
            <a:off x="888642" y="1815921"/>
            <a:ext cx="5035639" cy="4675031"/>
          </a:xfrm>
        </p:spPr>
        <p:txBody>
          <a:bodyPr>
            <a:normAutofit lnSpcReduction="10000"/>
          </a:bodyPr>
          <a:lstStyle/>
          <a:p>
            <a:r>
              <a:rPr lang="en-US" dirty="0" smtClean="0"/>
              <a:t>Dissenting opinions are from the losing side.  The losing side in debate writes out their perspective because every case can be reviewed by future Supreme Courts.  As these courts consider precedent, they also consider dissenters – especially thos</a:t>
            </a:r>
            <a:r>
              <a:rPr lang="en-US" dirty="0" smtClean="0"/>
              <a:t>e in close cases – so that they can be better informed in arriving at their own conclusions.  </a:t>
            </a:r>
          </a:p>
          <a:p>
            <a:r>
              <a:rPr lang="en-US" dirty="0" smtClean="0"/>
              <a:t>When future courts read Antonin Scalia’s recent dissents, they will probably get a good laugh.  Scalia is well know for being a bit of a poor loser, and criticizing members of the Supreme Court who </a:t>
            </a:r>
            <a:r>
              <a:rPr lang="en-US" dirty="0" smtClean="0"/>
              <a:t>disagree with him.  (Most of them, as it turns out, recently.)</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462568" y="193183"/>
            <a:ext cx="5269778" cy="6426558"/>
          </a:xfrm>
        </p:spPr>
      </p:pic>
    </p:spTree>
    <p:extLst>
      <p:ext uri="{BB962C8B-B14F-4D97-AF65-F5344CB8AC3E}">
        <p14:creationId xmlns:p14="http://schemas.microsoft.com/office/powerpoint/2010/main" val="1502019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Judicial Activism</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40573" y="384956"/>
            <a:ext cx="4415548" cy="5990085"/>
          </a:xfrm>
        </p:spPr>
      </p:pic>
      <p:sp>
        <p:nvSpPr>
          <p:cNvPr id="4" name="Text Placeholder 3"/>
          <p:cNvSpPr>
            <a:spLocks noGrp="1"/>
          </p:cNvSpPr>
          <p:nvPr>
            <p:ph type="body" sz="half" idx="2"/>
          </p:nvPr>
        </p:nvSpPr>
        <p:spPr>
          <a:xfrm>
            <a:off x="1024128" y="1751527"/>
            <a:ext cx="4389120" cy="4268273"/>
          </a:xfrm>
        </p:spPr>
        <p:txBody>
          <a:bodyPr>
            <a:normAutofit/>
          </a:bodyPr>
          <a:lstStyle/>
          <a:p>
            <a:r>
              <a:rPr lang="en-US" sz="2000" dirty="0" smtClean="0"/>
              <a:t>Judicial activism, on the other hand, believe that the role of justices is to play an active and creative role in shaping public policy.  It may be wise to look at precedent, but it is also important to consider that times are always changing and the Founding Fathers could never have predicted all the changes that hav</a:t>
            </a:r>
            <a:r>
              <a:rPr lang="en-US" sz="2000" dirty="0" smtClean="0"/>
              <a:t>e occurred in 230 odd years.</a:t>
            </a:r>
            <a:endParaRPr lang="en-US" sz="2000" dirty="0"/>
          </a:p>
        </p:txBody>
      </p:sp>
    </p:spTree>
    <p:extLst>
      <p:ext uri="{BB962C8B-B14F-4D97-AF65-F5344CB8AC3E}">
        <p14:creationId xmlns:p14="http://schemas.microsoft.com/office/powerpoint/2010/main" val="16579332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Chief justice John Roberts</a:t>
            </a:r>
            <a:endParaRPr lang="en-US" dirty="0"/>
          </a:p>
        </p:txBody>
      </p:sp>
      <p:pic>
        <p:nvPicPr>
          <p:cNvPr id="6" name="Content Placeholder 5"/>
          <p:cNvPicPr>
            <a:picLocks noGrp="1" noChangeAspect="1"/>
          </p:cNvPicPr>
          <p:nvPr>
            <p:ph idx="1"/>
          </p:nvPr>
        </p:nvPicPr>
        <p:blipFill>
          <a:blip r:embed="rId2">
            <a:grayscl/>
            <a:extLst>
              <a:ext uri="{28A0092B-C50C-407E-A947-70E740481C1C}">
                <a14:useLocalDpi xmlns:a14="http://schemas.microsoft.com/office/drawing/2010/main" val="0"/>
              </a:ext>
            </a:extLst>
          </a:blip>
          <a:stretch>
            <a:fillRect/>
          </a:stretch>
        </p:blipFill>
        <p:spPr>
          <a:xfrm>
            <a:off x="5735112" y="1718725"/>
            <a:ext cx="6023299" cy="4192216"/>
          </a:xfrm>
        </p:spPr>
      </p:pic>
      <p:sp>
        <p:nvSpPr>
          <p:cNvPr id="8" name="Text Placeholder 7"/>
          <p:cNvSpPr>
            <a:spLocks noGrp="1"/>
          </p:cNvSpPr>
          <p:nvPr>
            <p:ph type="body" sz="half" idx="2"/>
          </p:nvPr>
        </p:nvSpPr>
        <p:spPr>
          <a:xfrm>
            <a:off x="1024128" y="1893194"/>
            <a:ext cx="4389120" cy="4126606"/>
          </a:xfrm>
        </p:spPr>
        <p:txBody>
          <a:bodyPr>
            <a:noAutofit/>
          </a:bodyPr>
          <a:lstStyle/>
          <a:p>
            <a:r>
              <a:rPr lang="en-US" sz="2000" dirty="0" smtClean="0"/>
              <a:t>Chief Justice John Roberts is one of the leading practitioners of judicial restraint on the Supreme Court today.  He points out th</a:t>
            </a:r>
            <a:r>
              <a:rPr lang="en-US" sz="2000" dirty="0" smtClean="0"/>
              <a:t>at the Judicial Branch is the only branch of the government which is not elected by the people; therefore, it should play the least active role in creating laws.  </a:t>
            </a:r>
          </a:p>
          <a:p>
            <a:r>
              <a:rPr lang="en-US" sz="2000" dirty="0" smtClean="0"/>
              <a:t>Critics would say, though, that by not ever considering changes to th</a:t>
            </a:r>
            <a:r>
              <a:rPr lang="en-US" sz="2000" dirty="0" smtClean="0"/>
              <a:t>e system as it is constructed, justices favor those who have exploited the system the most. </a:t>
            </a:r>
            <a:endParaRPr lang="en-US" sz="2000" dirty="0"/>
          </a:p>
        </p:txBody>
      </p:sp>
    </p:spTree>
    <p:extLst>
      <p:ext uri="{BB962C8B-B14F-4D97-AF65-F5344CB8AC3E}">
        <p14:creationId xmlns:p14="http://schemas.microsoft.com/office/powerpoint/2010/main" val="4180287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Charles </a:t>
            </a:r>
            <a:r>
              <a:rPr lang="en-US" dirty="0" err="1" smtClean="0"/>
              <a:t>evans</a:t>
            </a:r>
            <a:r>
              <a:rPr lang="en-US" dirty="0" smtClean="0"/>
              <a:t> Hughes </a:t>
            </a:r>
            <a:endParaRPr lang="en-US" dirty="0"/>
          </a:p>
        </p:txBody>
      </p:sp>
      <p:sp>
        <p:nvSpPr>
          <p:cNvPr id="4" name="Text Placeholder 3"/>
          <p:cNvSpPr>
            <a:spLocks noGrp="1"/>
          </p:cNvSpPr>
          <p:nvPr>
            <p:ph type="body" sz="half" idx="2"/>
          </p:nvPr>
        </p:nvSpPr>
        <p:spPr>
          <a:xfrm>
            <a:off x="940158" y="1725769"/>
            <a:ext cx="4473090" cy="4294031"/>
          </a:xfrm>
        </p:spPr>
        <p:txBody>
          <a:bodyPr>
            <a:noAutofit/>
          </a:bodyPr>
          <a:lstStyle/>
          <a:p>
            <a:r>
              <a:rPr lang="en-US" sz="2000" dirty="0" smtClean="0"/>
              <a:t>Charles Evans Hughes, like many Supreme Court justices who follow the practice of judicial activism, would say, “The Constitution means what we say it means!”  His idea is that each generation of Americans must reinterpret the document so that justice is preserved.  Thus, the nature of “We the People…” changes over time, and it is the job of the Supreme Court to guarantee that all of the “People” are repres</a:t>
            </a:r>
            <a:r>
              <a:rPr lang="en-US" sz="2000" dirty="0" smtClean="0"/>
              <a:t>ented – and all of the people are provided equal protection under the law – when decisions are handed down. </a:t>
            </a:r>
            <a:endParaRPr lang="en-US" sz="2000"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15000" y="1114197"/>
            <a:ext cx="5678488" cy="4601031"/>
          </a:xfrm>
        </p:spPr>
      </p:pic>
    </p:spTree>
    <p:extLst>
      <p:ext uri="{BB962C8B-B14F-4D97-AF65-F5344CB8AC3E}">
        <p14:creationId xmlns:p14="http://schemas.microsoft.com/office/powerpoint/2010/main" val="17313957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Equal Justice under law</a:t>
            </a:r>
            <a:endParaRPr lang="en-US" dirty="0"/>
          </a:p>
        </p:txBody>
      </p:sp>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08313" y="2286000"/>
            <a:ext cx="7151511" cy="4022725"/>
          </a:xfrm>
        </p:spPr>
      </p:pic>
    </p:spTree>
    <p:extLst>
      <p:ext uri="{BB962C8B-B14F-4D97-AF65-F5344CB8AC3E}">
        <p14:creationId xmlns:p14="http://schemas.microsoft.com/office/powerpoint/2010/main" val="21636155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Nine justices on the Supreme Court</a:t>
            </a:r>
            <a:endParaRPr lang="en-US" dirty="0"/>
          </a:p>
        </p:txBody>
      </p:sp>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11968" y="1072168"/>
            <a:ext cx="6262895" cy="4826356"/>
          </a:xfrm>
        </p:spPr>
      </p:pic>
      <p:sp>
        <p:nvSpPr>
          <p:cNvPr id="5" name="Text Placeholder 4"/>
          <p:cNvSpPr>
            <a:spLocks noGrp="1"/>
          </p:cNvSpPr>
          <p:nvPr>
            <p:ph type="body" sz="half" idx="2"/>
          </p:nvPr>
        </p:nvSpPr>
        <p:spPr>
          <a:xfrm>
            <a:off x="772732" y="2047740"/>
            <a:ext cx="4640516" cy="3972059"/>
          </a:xfrm>
        </p:spPr>
        <p:txBody>
          <a:bodyPr>
            <a:normAutofit lnSpcReduction="10000"/>
          </a:bodyPr>
          <a:lstStyle/>
          <a:p>
            <a:r>
              <a:rPr lang="en-US" u="sng" dirty="0" smtClean="0"/>
              <a:t>Back Row, Left to Right</a:t>
            </a:r>
            <a:r>
              <a:rPr lang="en-US" dirty="0" smtClean="0"/>
              <a:t>: </a:t>
            </a:r>
          </a:p>
          <a:p>
            <a:r>
              <a:rPr lang="en-US" dirty="0" smtClean="0"/>
              <a:t>Sonya Sotomayor, Stephen Breyer, Samuel Alito, Elena </a:t>
            </a:r>
            <a:r>
              <a:rPr lang="en-US" dirty="0" smtClean="0"/>
              <a:t>Kagan</a:t>
            </a:r>
            <a:endParaRPr lang="en-US" dirty="0"/>
          </a:p>
          <a:p>
            <a:r>
              <a:rPr lang="en-US" u="sng" dirty="0" smtClean="0"/>
              <a:t>Front Row, Left to Right</a:t>
            </a:r>
            <a:r>
              <a:rPr lang="en-US" dirty="0" smtClean="0"/>
              <a:t>: </a:t>
            </a:r>
          </a:p>
          <a:p>
            <a:r>
              <a:rPr lang="en-US" dirty="0" smtClean="0"/>
              <a:t>Clarence Thomas, Antonin Scalia, John Roberts, </a:t>
            </a:r>
            <a:r>
              <a:rPr lang="en-US" dirty="0" smtClean="0"/>
              <a:t>Anthony </a:t>
            </a:r>
            <a:r>
              <a:rPr lang="en-US" dirty="0" smtClean="0"/>
              <a:t>Kennedy, and Ruth Bader </a:t>
            </a:r>
            <a:r>
              <a:rPr lang="en-US" dirty="0" smtClean="0"/>
              <a:t>Ginsburg</a:t>
            </a:r>
          </a:p>
          <a:p>
            <a:endParaRPr lang="en-US" dirty="0"/>
          </a:p>
          <a:p>
            <a:r>
              <a:rPr lang="en-US" dirty="0" smtClean="0"/>
              <a:t>At one point in history, there were only six justices on the court – it expanded to nine before the end of the 19</a:t>
            </a:r>
            <a:r>
              <a:rPr lang="en-US" baseline="30000" dirty="0" smtClean="0"/>
              <a:t>th</a:t>
            </a:r>
            <a:r>
              <a:rPr lang="en-US" dirty="0" smtClean="0"/>
              <a:t> Century.  In th</a:t>
            </a:r>
            <a:r>
              <a:rPr lang="en-US" dirty="0" smtClean="0"/>
              <a:t>e 1930s, Franklin Roosevelt attempted to expand the Court again – but with no success…  He was viewed as usurping too much power for the Presidency, for reasons we will explore. </a:t>
            </a:r>
            <a:endParaRPr lang="en-US" dirty="0" smtClean="0"/>
          </a:p>
        </p:txBody>
      </p:sp>
    </p:spTree>
    <p:extLst>
      <p:ext uri="{BB962C8B-B14F-4D97-AF65-F5344CB8AC3E}">
        <p14:creationId xmlns:p14="http://schemas.microsoft.com/office/powerpoint/2010/main" val="28861053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Supreme Court: </a:t>
            </a:r>
            <a:br>
              <a:rPr lang="en-US" dirty="0" smtClean="0"/>
            </a:br>
            <a:r>
              <a:rPr lang="en-US" dirty="0" smtClean="0"/>
              <a:t>The Final Authority </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08938" y="2309265"/>
            <a:ext cx="6298118" cy="3537742"/>
          </a:xfrm>
        </p:spPr>
      </p:pic>
      <p:sp>
        <p:nvSpPr>
          <p:cNvPr id="4" name="Text Placeholder 3"/>
          <p:cNvSpPr>
            <a:spLocks noGrp="1"/>
          </p:cNvSpPr>
          <p:nvPr>
            <p:ph type="body" sz="half" idx="2"/>
          </p:nvPr>
        </p:nvSpPr>
        <p:spPr/>
        <p:txBody>
          <a:bodyPr>
            <a:normAutofit/>
          </a:bodyPr>
          <a:lstStyle/>
          <a:p>
            <a:r>
              <a:rPr lang="en-US" sz="2000" dirty="0" smtClean="0"/>
              <a:t>The Supreme Court is the highest federal court in th</a:t>
            </a:r>
            <a:r>
              <a:rPr lang="en-US" sz="2000" dirty="0" smtClean="0"/>
              <a:t>e land and decisions of the Supreme Court cannot be appealed.  It is the court of last resort and the final authority on issues of Constitutionality, whether it be regarding executive orders of the President, laws passed by Congress, or even treaties.  If the question has to do with what the Constitution means, this court has the answer.</a:t>
            </a:r>
            <a:endParaRPr lang="en-US" sz="2000" dirty="0"/>
          </a:p>
        </p:txBody>
      </p:sp>
    </p:spTree>
    <p:extLst>
      <p:ext uri="{BB962C8B-B14F-4D97-AF65-F5344CB8AC3E}">
        <p14:creationId xmlns:p14="http://schemas.microsoft.com/office/powerpoint/2010/main" val="4915075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power of judicial review</a:t>
            </a:r>
            <a:endParaRPr lang="en-US" dirty="0"/>
          </a:p>
        </p:txBody>
      </p:sp>
      <p:sp>
        <p:nvSpPr>
          <p:cNvPr id="6" name="Content Placeholder 5"/>
          <p:cNvSpPr>
            <a:spLocks noGrp="1"/>
          </p:cNvSpPr>
          <p:nvPr>
            <p:ph sz="half" idx="1"/>
          </p:nvPr>
        </p:nvSpPr>
        <p:spPr>
          <a:xfrm>
            <a:off x="1024127" y="1918952"/>
            <a:ext cx="4771366" cy="4390408"/>
          </a:xfrm>
        </p:spPr>
        <p:txBody>
          <a:bodyPr/>
          <a:lstStyle/>
          <a:p>
            <a:r>
              <a:rPr lang="en-US" dirty="0" smtClean="0"/>
              <a:t>All courts have the power of judicial review, but no court has quite as much power as the Supreme Court.  </a:t>
            </a:r>
            <a:r>
              <a:rPr lang="en-US" dirty="0" smtClean="0"/>
              <a:t>What they state is unconstitutional is unquestionably unconstitutional.  </a:t>
            </a:r>
            <a:endParaRPr lang="en-US" dirty="0"/>
          </a:p>
          <a:p>
            <a:r>
              <a:rPr lang="en-US" dirty="0" smtClean="0"/>
              <a:t>The struggle fo</a:t>
            </a:r>
            <a:r>
              <a:rPr lang="en-US" dirty="0" smtClean="0"/>
              <a:t>r gay marriage rights and the right to serve openly in the military are a couple of good examples of this.  The “Don’t Ask, Don’t Tell” rule for military service was recently cast aside, as was the Defense of Marriage Act. </a:t>
            </a:r>
            <a:endParaRPr lang="en-US" dirty="0"/>
          </a:p>
        </p:txBody>
      </p:sp>
      <p:pic>
        <p:nvPicPr>
          <p:cNvPr id="2" name="Content Placeholder 1"/>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89637" y="1950578"/>
            <a:ext cx="5942834" cy="4308554"/>
          </a:xfrm>
        </p:spPr>
      </p:pic>
    </p:spTree>
    <p:extLst>
      <p:ext uri="{BB962C8B-B14F-4D97-AF65-F5344CB8AC3E}">
        <p14:creationId xmlns:p14="http://schemas.microsoft.com/office/powerpoint/2010/main" val="83270655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xmlns="" name="Integral" id="{3577F8C9-A904-41D8-97D2-FD898F53F20E}" vid="{A41AC481-B287-49C8-90EF-C669597D2D0A}"/>
    </a:ext>
  </a:extLst>
</a:theme>
</file>

<file path=docProps/app.xml><?xml version="1.0" encoding="utf-8"?>
<Properties xmlns="http://schemas.openxmlformats.org/officeDocument/2006/extended-properties" xmlns:vt="http://schemas.openxmlformats.org/officeDocument/2006/docPropsVTypes">
  <Template>Integral</Template>
  <TotalTime>150</TotalTime>
  <Words>1750</Words>
  <Application>Microsoft Office PowerPoint</Application>
  <PresentationFormat>Custom</PresentationFormat>
  <Paragraphs>62</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Integral</vt:lpstr>
      <vt:lpstr>The Supreme Court of the United States</vt:lpstr>
      <vt:lpstr>Judicial Restraint</vt:lpstr>
      <vt:lpstr>Judicial Activism</vt:lpstr>
      <vt:lpstr>Chief justice John Roberts</vt:lpstr>
      <vt:lpstr>Charles evans Hughes </vt:lpstr>
      <vt:lpstr>Equal Justice under law</vt:lpstr>
      <vt:lpstr>Nine justices on the Supreme Court</vt:lpstr>
      <vt:lpstr>The Supreme Court:  The Final Authority </vt:lpstr>
      <vt:lpstr>The power of judicial review</vt:lpstr>
      <vt:lpstr>Marbury V. Madison (1803)</vt:lpstr>
      <vt:lpstr>Fdr’s court packing plan</vt:lpstr>
      <vt:lpstr>FDR’s Supreme Court?</vt:lpstr>
      <vt:lpstr>American outrage at the Court packing plan</vt:lpstr>
      <vt:lpstr>Original Jurisdiction of the Supreme Court</vt:lpstr>
      <vt:lpstr>Over 8000 cases appealed, but only a few hundred are accepted each year…</vt:lpstr>
      <vt:lpstr>The writ of certiorari</vt:lpstr>
      <vt:lpstr>Oral arguments</vt:lpstr>
      <vt:lpstr>The presentations – and interruptions!</vt:lpstr>
      <vt:lpstr>Briefs before the court</vt:lpstr>
      <vt:lpstr>Amicus curiae briefs</vt:lpstr>
      <vt:lpstr>The Supreme Court In conference</vt:lpstr>
      <vt:lpstr>Majority decision</vt:lpstr>
      <vt:lpstr>Concurring decisions – Agreeing, sort of?</vt:lpstr>
      <vt:lpstr>Dissenting Opinion</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Supreme Court of the United States</dc:title>
  <dc:creator>Adam Henry</dc:creator>
  <cp:lastModifiedBy>Adam</cp:lastModifiedBy>
  <cp:revision>15</cp:revision>
  <dcterms:created xsi:type="dcterms:W3CDTF">2015-07-14T15:12:58Z</dcterms:created>
  <dcterms:modified xsi:type="dcterms:W3CDTF">2015-07-15T03:48:05Z</dcterms:modified>
</cp:coreProperties>
</file>